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60" r:id="rId3"/>
    <p:sldId id="261" r:id="rId4"/>
    <p:sldId id="262" r:id="rId5"/>
    <p:sldId id="263" r:id="rId6"/>
    <p:sldId id="264" r:id="rId7"/>
    <p:sldId id="275" r:id="rId8"/>
    <p:sldId id="276" r:id="rId9"/>
    <p:sldId id="277" r:id="rId10"/>
    <p:sldId id="265" r:id="rId11"/>
    <p:sldId id="266" r:id="rId12"/>
    <p:sldId id="273" r:id="rId13"/>
    <p:sldId id="267" r:id="rId14"/>
    <p:sldId id="274" r:id="rId15"/>
    <p:sldId id="268" r:id="rId16"/>
    <p:sldId id="269" r:id="rId17"/>
    <p:sldId id="278" r:id="rId18"/>
    <p:sldId id="279" r:id="rId19"/>
    <p:sldId id="270" r:id="rId20"/>
    <p:sldId id="271" r:id="rId21"/>
    <p:sldId id="272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FFFC00"/>
    <a:srgbClr val="0096FF"/>
    <a:srgbClr val="FF85FF"/>
    <a:srgbClr val="008F00"/>
    <a:srgbClr val="D883FF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5D2D5-B583-1C43-B836-1A84B374A911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781B-3525-CB4D-9F4D-5319ADCDB5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63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7781B-3525-CB4D-9F4D-5319ADCDB53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43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5156269-4E42-084C-BAFC-2F5429363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3668"/>
          <a:stretch/>
        </p:blipFill>
        <p:spPr>
          <a:xfrm>
            <a:off x="-4398" y="0"/>
            <a:ext cx="9144000" cy="5143500"/>
          </a:xfrm>
          <a:prstGeom prst="rect">
            <a:avLst/>
          </a:prstGeom>
        </p:spPr>
      </p:pic>
      <p:sp>
        <p:nvSpPr>
          <p:cNvPr id="9" name="タイトル 8">
            <a:extLst>
              <a:ext uri="{FF2B5EF4-FFF2-40B4-BE49-F238E27FC236}">
                <a16:creationId xmlns:a16="http://schemas.microsoft.com/office/drawing/2014/main" id="{5A4D0C96-2515-B641-97C4-381056C23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252" y="3075806"/>
            <a:ext cx="7886700" cy="993775"/>
          </a:xfrm>
          <a:prstGeom prst="rect">
            <a:avLst/>
          </a:prstGeom>
        </p:spPr>
        <p:txBody>
          <a:bodyPr anchor="ctr"/>
          <a:lstStyle>
            <a:lvl1pPr algn="l"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kumimoji="1" lang="en-US" altLang="ja-JP"/>
              <a:t>T1</a:t>
            </a:r>
            <a:endParaRPr kumimoji="1" lang="ja-JP" altLang="en-US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5B8878A-73A1-4245-86EE-7D6D6C59FAB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3048" y="4155925"/>
            <a:ext cx="7886700" cy="575643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</a:lstStyle>
          <a:p>
            <a:pPr lvl="0"/>
            <a:r>
              <a:rPr kumimoji="1" lang="en-US" altLang="ja-JP" sz="2000"/>
              <a:t>T2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733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2020. 12. 16.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2020. 12. 16.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2020. 12. 16.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/>
              <a:t> Click to edit title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sz="1800"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</a:lstStyle>
          <a:p>
            <a:pPr lvl="0"/>
            <a:r>
              <a:rPr lang="en-US" altLang="ko-KR"/>
              <a:t>T2</a:t>
            </a:r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/>
              <a:t>Click to edit title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2020. 12. 16.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948264" cy="88446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/>
              <a:t>Click to edit title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2020. 12. 16.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/>
              <a:t>Click to edit title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2020. 12. 16.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 anchor="ctr"/>
          <a:lstStyle>
            <a:lvl1pPr algn="l">
              <a:defRPr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/>
              <a:t>T1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2020. 12. 16.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2020. 12. 16.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2020. 12. 16.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nFwcJo0JGo" TargetMode="External"/><Relationship Id="rId2" Type="http://schemas.openxmlformats.org/officeDocument/2006/relationships/hyperlink" Target="https://docs.microsoft.com/ja-jp/azure/cosmos-db/consistency-levels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tonaoki.wordpress.com/2018/11/01/azure-cosmos-db-partitioning-design-patterns-part-1/" TargetMode="External"/><Relationship Id="rId2" Type="http://schemas.openxmlformats.org/officeDocument/2006/relationships/hyperlink" Target="https://www.slideshare.net/Oshitari_kochi/azure-cosmos-db-238466292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ja-jp/azure/cosmos-db/index-policy" TargetMode="External"/><Relationship Id="rId2" Type="http://schemas.openxmlformats.org/officeDocument/2006/relationships/hyperlink" Target="https://docs.microsoft.com/ja-jp/azure/cosmos-db/index-overview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jcdug-qn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BD23CA-8BC7-DA4E-BDA5-9251B9F3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ここから始めましょう、イチからーー</a:t>
            </a:r>
            <a:br>
              <a:rPr lang="en-US" altLang="ja-JP" sz="3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</a:br>
            <a:r>
              <a:rPr lang="ja-JP" altLang="en-US" sz="3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いいえ、</a:t>
            </a:r>
            <a:r>
              <a:rPr lang="en-US" altLang="ja-JP" sz="3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Cosmos </a:t>
            </a:r>
            <a:r>
              <a:rPr lang="ja-JP" altLang="en-US" sz="3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から！</a:t>
            </a:r>
            <a:endParaRPr kumimoji="1" lang="ja-JP" altLang="en-US" sz="3200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8F815E-9DA5-354A-8D6D-36020F4D67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sz="1600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第</a:t>
            </a:r>
            <a:r>
              <a:rPr kumimoji="1" lang="en-US" altLang="ja-JP" sz="1600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 30 </a:t>
            </a:r>
            <a:r>
              <a:rPr kumimoji="1" lang="ja-JP" altLang="en-US" sz="1600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回</a:t>
            </a:r>
            <a:r>
              <a:rPr kumimoji="1" lang="en-US" altLang="ja-JP" sz="1600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 Tokyo </a:t>
            </a:r>
            <a:r>
              <a:rPr kumimoji="1" lang="en-US" altLang="ja-JP" sz="1600" b="1" dirty="0" err="1">
                <a:latin typeface="07LightNovelPOP" panose="02000800000000000000" pitchFamily="2" charset="-128"/>
                <a:ea typeface="07LightNovelPOP" panose="02000800000000000000" pitchFamily="2" charset="-128"/>
              </a:rPr>
              <a:t>Jazug</a:t>
            </a:r>
            <a:r>
              <a:rPr kumimoji="1" lang="en-US" altLang="ja-JP" sz="1600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 Night (2020/12/16)</a:t>
            </a:r>
          </a:p>
          <a:p>
            <a:r>
              <a:rPr kumimoji="1" lang="en-US" altLang="ja-JP" sz="1600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@</a:t>
            </a:r>
            <a:r>
              <a:rPr kumimoji="1" lang="en-US" altLang="ja-JP" sz="1600" b="1" dirty="0" err="1">
                <a:latin typeface="07LightNovelPOP" panose="02000800000000000000" pitchFamily="2" charset="-128"/>
                <a:ea typeface="07LightNovelPOP" panose="02000800000000000000" pitchFamily="2" charset="-128"/>
              </a:rPr>
              <a:t>mappie_kochi</a:t>
            </a:r>
            <a:endParaRPr kumimoji="1" lang="ja-JP" altLang="en-US" sz="1600" b="1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27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936BED03-9495-4344-93A0-29A4CFC0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400">
                <a:ln w="3175">
                  <a:solidFill>
                    <a:sysClr val="windowText" lastClr="000000"/>
                  </a:solidFill>
                </a:ln>
                <a:solidFill>
                  <a:srgbClr val="FFFC00"/>
                </a:solidFill>
              </a:rPr>
              <a:t>（そこで）</a:t>
            </a:r>
            <a:r>
              <a:rPr lang="ja-JP" altLang="en-US">
                <a:ln w="3175">
                  <a:solidFill>
                    <a:sysClr val="windowText" lastClr="000000"/>
                  </a:solidFill>
                </a:ln>
                <a:solidFill>
                  <a:srgbClr val="FFFC00"/>
                </a:solidFill>
              </a:rPr>
              <a:t>今日お伝えすること</a:t>
            </a:r>
          </a:p>
        </p:txBody>
      </p:sp>
      <p:pic>
        <p:nvPicPr>
          <p:cNvPr id="5122" name="Picture 2" descr="拡声器で話す男性会社員のイラスト（笑顔）">
            <a:extLst>
              <a:ext uri="{FF2B5EF4-FFF2-40B4-BE49-F238E27FC236}">
                <a16:creationId xmlns:a16="http://schemas.microsoft.com/office/drawing/2014/main" id="{FFED0ED6-BF98-C74B-A36E-93AB90B3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576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57C72115-9C26-854B-8E5F-AA0E46C857D3}"/>
              </a:ext>
            </a:extLst>
          </p:cNvPr>
          <p:cNvSpPr/>
          <p:nvPr/>
        </p:nvSpPr>
        <p:spPr>
          <a:xfrm>
            <a:off x="3131840" y="861637"/>
            <a:ext cx="5688632" cy="2911420"/>
          </a:xfrm>
          <a:prstGeom prst="wedgeRoundRectCallout">
            <a:avLst>
              <a:gd name="adj1" fmla="val -53710"/>
              <a:gd name="adj2" fmla="val 3543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年末年始にやっつけろ！！</a:t>
            </a:r>
            <a:endParaRPr kumimoji="1"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kumimoji="1" lang="en-US" altLang="ja-JP" sz="10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Cosmos DB </a:t>
            </a:r>
            <a:r>
              <a:rPr kumimoji="1" lang="ja-JP" altLang="en-US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のココが分からない！！</a:t>
            </a:r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kumimoji="1"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ja-JP" altLang="en-US" sz="4000" dirty="0">
                <a:solidFill>
                  <a:srgbClr val="0096FF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あるある疑問を</a:t>
            </a:r>
            <a:endParaRPr kumimoji="1" lang="en-US" altLang="ja-JP" sz="4000" dirty="0">
              <a:solidFill>
                <a:srgbClr val="0096FF"/>
              </a:solidFill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sz="4000" dirty="0">
                <a:solidFill>
                  <a:srgbClr val="0096FF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ざっくり解説</a:t>
            </a:r>
            <a:endParaRPr kumimoji="1" lang="en-US" altLang="ja-JP" sz="4000" dirty="0">
              <a:solidFill>
                <a:srgbClr val="0096FF"/>
              </a:solidFill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38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85056C-99F2-F442-B95C-2F71BFE2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あるあるポイント</a:t>
            </a:r>
            <a:r>
              <a:rPr kumimoji="1" lang="en-US" altLang="ja-JP"/>
              <a:t> ①</a:t>
            </a:r>
            <a:endParaRPr kumimoji="1" lang="ja-JP" altLang="en-US"/>
          </a:p>
        </p:txBody>
      </p:sp>
      <p:pic>
        <p:nvPicPr>
          <p:cNvPr id="7170" name="Picture 2" descr="何が何だかわからない人のイラスト（男性）">
            <a:extLst>
              <a:ext uri="{FF2B5EF4-FFF2-40B4-BE49-F238E27FC236}">
                <a16:creationId xmlns:a16="http://schemas.microsoft.com/office/drawing/2014/main" id="{0D9F4AA3-2AE9-9E4B-B2D1-54877B41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344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雲形吹き出し 2">
            <a:extLst>
              <a:ext uri="{FF2B5EF4-FFF2-40B4-BE49-F238E27FC236}">
                <a16:creationId xmlns:a16="http://schemas.microsoft.com/office/drawing/2014/main" id="{96113B8C-CF7D-5B4E-B916-DD59EE702C5D}"/>
              </a:ext>
            </a:extLst>
          </p:cNvPr>
          <p:cNvSpPr/>
          <p:nvPr/>
        </p:nvSpPr>
        <p:spPr>
          <a:xfrm>
            <a:off x="2051720" y="771550"/>
            <a:ext cx="6408712" cy="3168352"/>
          </a:xfrm>
          <a:prstGeom prst="cloudCallout">
            <a:avLst>
              <a:gd name="adj1" fmla="val -43644"/>
              <a:gd name="adj2" fmla="val 4521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E53326-C266-8442-BD53-6728F5B8DA96}"/>
              </a:ext>
            </a:extLst>
          </p:cNvPr>
          <p:cNvSpPr txBox="1"/>
          <p:nvPr/>
        </p:nvSpPr>
        <p:spPr>
          <a:xfrm>
            <a:off x="3203848" y="1755561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整合性レベル</a:t>
            </a:r>
            <a:endParaRPr kumimoji="1" lang="en-US" altLang="ja-JP" sz="36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よくわからない</a:t>
            </a:r>
            <a:r>
              <a:rPr kumimoji="1" lang="en-US" altLang="ja-JP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988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2CC6A0B-2878-FC41-A67F-53BE6F44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整合性レベルって何？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DAF411E-CFD1-314F-8F00-CA77B06E3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要は「データがどのように同期され一貫性を保たれるのか」の話</a:t>
            </a:r>
            <a:endParaRPr lang="en-US" altLang="ja-JP"/>
          </a:p>
          <a:p>
            <a:r>
              <a:rPr lang="en-US" altLang="ja-JP"/>
              <a:t>RDB </a:t>
            </a:r>
            <a:r>
              <a:rPr lang="ja-JP" altLang="en-US"/>
              <a:t>の「排他ロック」と近い部分もある</a:t>
            </a:r>
            <a:endParaRPr lang="en-US" altLang="ja-JP"/>
          </a:p>
          <a:p>
            <a:r>
              <a:rPr lang="en-US" altLang="ja-JP"/>
              <a:t>Twitter</a:t>
            </a:r>
            <a:r>
              <a:rPr lang="ja-JP" altLang="en-US"/>
              <a:t>のタイムラインとか、</a:t>
            </a:r>
            <a:r>
              <a:rPr lang="en-US" altLang="ja-JP"/>
              <a:t>YouTube</a:t>
            </a:r>
            <a:r>
              <a:rPr lang="ja-JP" altLang="en-US"/>
              <a:t>のコメントの仕様にも関連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参考情報</a:t>
            </a:r>
            <a:endParaRPr lang="en-US" altLang="ja-JP"/>
          </a:p>
          <a:p>
            <a:pPr lvl="1"/>
            <a:r>
              <a:rPr lang="en-US" altLang="ja-JP">
                <a:hlinkClick r:id="rId2"/>
              </a:rPr>
              <a:t>https://</a:t>
            </a:r>
            <a:r>
              <a:rPr lang="en-US" altLang="ja-JP" err="1">
                <a:hlinkClick r:id="rId2"/>
              </a:rPr>
              <a:t>docs.microsoft.com</a:t>
            </a:r>
            <a:r>
              <a:rPr lang="en-US" altLang="ja-JP">
                <a:hlinkClick r:id="rId2"/>
              </a:rPr>
              <a:t>/ja-</a:t>
            </a:r>
            <a:r>
              <a:rPr lang="en-US" altLang="ja-JP" err="1">
                <a:hlinkClick r:id="rId2"/>
              </a:rPr>
              <a:t>jp</a:t>
            </a:r>
            <a:r>
              <a:rPr lang="en-US" altLang="ja-JP">
                <a:hlinkClick r:id="rId2"/>
              </a:rPr>
              <a:t>/azure/cosmos-</a:t>
            </a:r>
            <a:r>
              <a:rPr lang="en-US" altLang="ja-JP" err="1">
                <a:hlinkClick r:id="rId2"/>
              </a:rPr>
              <a:t>db</a:t>
            </a:r>
            <a:r>
              <a:rPr lang="en-US" altLang="ja-JP">
                <a:hlinkClick r:id="rId2"/>
              </a:rPr>
              <a:t>/consistency-levels</a:t>
            </a:r>
            <a:endParaRPr lang="en-US" altLang="ja-JP"/>
          </a:p>
          <a:p>
            <a:pPr lvl="1"/>
            <a:r>
              <a:rPr lang="en-US" altLang="ja-JP">
                <a:hlinkClick r:id="rId3"/>
              </a:rPr>
              <a:t>https://</a:t>
            </a:r>
            <a:r>
              <a:rPr lang="en-US" altLang="ja-JP" err="1">
                <a:hlinkClick r:id="rId3"/>
              </a:rPr>
              <a:t>youtu.be</a:t>
            </a:r>
            <a:r>
              <a:rPr lang="en-US" altLang="ja-JP">
                <a:hlinkClick r:id="rId3"/>
              </a:rPr>
              <a:t>/5nFwcJo0JGo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535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85056C-99F2-F442-B95C-2F71BFE2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あるあるポイント</a:t>
            </a:r>
            <a:r>
              <a:rPr kumimoji="1" lang="en-US" altLang="ja-JP"/>
              <a:t> ②</a:t>
            </a:r>
            <a:endParaRPr kumimoji="1" lang="ja-JP" altLang="en-US"/>
          </a:p>
        </p:txBody>
      </p:sp>
      <p:sp>
        <p:nvSpPr>
          <p:cNvPr id="4" name="雲形吹き出し 3">
            <a:extLst>
              <a:ext uri="{FF2B5EF4-FFF2-40B4-BE49-F238E27FC236}">
                <a16:creationId xmlns:a16="http://schemas.microsoft.com/office/drawing/2014/main" id="{D3AFC9BE-2369-3B45-9E60-F117D3E7956B}"/>
              </a:ext>
            </a:extLst>
          </p:cNvPr>
          <p:cNvSpPr/>
          <p:nvPr/>
        </p:nvSpPr>
        <p:spPr>
          <a:xfrm>
            <a:off x="2051720" y="771550"/>
            <a:ext cx="6408712" cy="3168352"/>
          </a:xfrm>
          <a:prstGeom prst="cloudCallout">
            <a:avLst>
              <a:gd name="adj1" fmla="val -43644"/>
              <a:gd name="adj2" fmla="val 4521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Picture 4" descr="犬のイラスト「疑問」">
            <a:extLst>
              <a:ext uri="{FF2B5EF4-FFF2-40B4-BE49-F238E27FC236}">
                <a16:creationId xmlns:a16="http://schemas.microsoft.com/office/drawing/2014/main" id="{C1F516B8-6761-6F40-BE2C-F8F958BE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9782"/>
            <a:ext cx="1803134" cy="20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1A46A9-7751-C947-A4BB-FB3C2699B1F5}"/>
              </a:ext>
            </a:extLst>
          </p:cNvPr>
          <p:cNvSpPr txBox="1"/>
          <p:nvPr/>
        </p:nvSpPr>
        <p:spPr>
          <a:xfrm>
            <a:off x="3203848" y="1478563"/>
            <a:ext cx="4680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パーティションキー</a:t>
            </a:r>
            <a:endParaRPr kumimoji="1" lang="en-US" altLang="ja-JP" sz="36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endParaRPr kumimoji="1" lang="en-US" altLang="ja-JP" sz="36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ワカラナイ</a:t>
            </a:r>
            <a:r>
              <a:rPr kumimoji="1" lang="en-US" altLang="ja-JP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…</a:t>
            </a:r>
            <a:endParaRPr kumimoji="1" lang="ja-JP" altLang="en-US" sz="36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077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1F9916-A77E-FE44-BAFC-558E0077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パーティションキーとは？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CF497C-6B4B-FE4D-9227-F45F273A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要は、「データを物理</a:t>
            </a:r>
            <a:r>
              <a:rPr kumimoji="1" lang="en-US" altLang="ja-JP"/>
              <a:t>/</a:t>
            </a:r>
            <a:r>
              <a:rPr kumimoji="1" lang="ja-JP" altLang="en-US"/>
              <a:t>論理的に分ける」ための軸となるキー</a:t>
            </a:r>
            <a:endParaRPr kumimoji="1" lang="en-US" altLang="ja-JP"/>
          </a:p>
          <a:p>
            <a:r>
              <a:rPr kumimoji="1" lang="en-US" altLang="ja-JP"/>
              <a:t>RDB </a:t>
            </a:r>
            <a:r>
              <a:rPr kumimoji="1" lang="ja-JP" altLang="en-US"/>
              <a:t>でいう主キーとは違う</a:t>
            </a:r>
            <a:endParaRPr kumimoji="1" lang="en-US" altLang="ja-JP"/>
          </a:p>
          <a:p>
            <a:r>
              <a:rPr kumimoji="1" lang="ja-JP" altLang="en-US"/>
              <a:t>音楽のアルバム名とかだとイメージがしやすい</a:t>
            </a:r>
            <a:endParaRPr kumimoji="1" lang="en-US" altLang="ja-JP"/>
          </a:p>
          <a:p>
            <a:pPr lvl="1"/>
            <a:r>
              <a:rPr kumimoji="1" lang="ja-JP" altLang="en-US"/>
              <a:t>いろいろ楽曲があって、アルバム名で分類する</a:t>
            </a:r>
            <a:r>
              <a:rPr kumimoji="1" lang="en-US" altLang="ja-JP"/>
              <a:t> =&gt; </a:t>
            </a:r>
            <a:r>
              <a:rPr kumimoji="1" lang="ja-JP" altLang="en-US"/>
              <a:t>アルバム名がパーティションキー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参考情報</a:t>
            </a:r>
            <a:endParaRPr lang="en-US" altLang="ja-JP"/>
          </a:p>
          <a:p>
            <a:pPr lvl="1"/>
            <a:r>
              <a:rPr lang="en-US" altLang="ja-JP">
                <a:hlinkClick r:id="rId2"/>
              </a:rPr>
              <a:t>https://www.slideshare.net/Oshitari_kochi/azure-cosmos-db-238466292</a:t>
            </a:r>
            <a:endParaRPr lang="en-US" altLang="ja-JP"/>
          </a:p>
          <a:p>
            <a:pPr lvl="1"/>
            <a:r>
              <a:rPr lang="en-US" altLang="ja-JP">
                <a:hlinkClick r:id="rId3"/>
              </a:rPr>
              <a:t>https://</a:t>
            </a:r>
            <a:r>
              <a:rPr lang="en-US" altLang="ja-JP" err="1">
                <a:hlinkClick r:id="rId3"/>
              </a:rPr>
              <a:t>satonaoki.wordpress.com</a:t>
            </a:r>
            <a:r>
              <a:rPr lang="en-US" altLang="ja-JP">
                <a:hlinkClick r:id="rId3"/>
              </a:rPr>
              <a:t>/2018/11/01/azure-cosmos-db-partitioning-design-patterns-part-1/</a:t>
            </a:r>
            <a:endParaRPr lang="ja-JP" altLang="en-US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02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85056C-99F2-F442-B95C-2F71BFE2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あるあるポイント</a:t>
            </a:r>
            <a:r>
              <a:rPr kumimoji="1" lang="en-US" altLang="ja-JP"/>
              <a:t> ③</a:t>
            </a:r>
            <a:endParaRPr kumimoji="1" lang="ja-JP" altLang="en-US"/>
          </a:p>
        </p:txBody>
      </p:sp>
      <p:sp>
        <p:nvSpPr>
          <p:cNvPr id="4" name="雲形吹き出し 3">
            <a:extLst>
              <a:ext uri="{FF2B5EF4-FFF2-40B4-BE49-F238E27FC236}">
                <a16:creationId xmlns:a16="http://schemas.microsoft.com/office/drawing/2014/main" id="{F254C128-248D-EF48-B118-F22AFAFC510D}"/>
              </a:ext>
            </a:extLst>
          </p:cNvPr>
          <p:cNvSpPr/>
          <p:nvPr/>
        </p:nvSpPr>
        <p:spPr>
          <a:xfrm>
            <a:off x="2051720" y="771550"/>
            <a:ext cx="6408712" cy="3168352"/>
          </a:xfrm>
          <a:prstGeom prst="cloudCallout">
            <a:avLst>
              <a:gd name="adj1" fmla="val -43644"/>
              <a:gd name="adj2" fmla="val 452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6" descr="ぴょこの表情のイラスト「疑問」">
            <a:extLst>
              <a:ext uri="{FF2B5EF4-FFF2-40B4-BE49-F238E27FC236}">
                <a16:creationId xmlns:a16="http://schemas.microsoft.com/office/drawing/2014/main" id="{9FD84339-1695-6940-A42A-102133FA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9" y="2675130"/>
            <a:ext cx="1766731" cy="22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A1818A-90EE-014D-9C48-AEB41BC48326}"/>
              </a:ext>
            </a:extLst>
          </p:cNvPr>
          <p:cNvSpPr txBox="1"/>
          <p:nvPr/>
        </p:nvSpPr>
        <p:spPr>
          <a:xfrm>
            <a:off x="3131840" y="1478563"/>
            <a:ext cx="4680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我</a:t>
            </a:r>
            <a:endParaRPr kumimoji="1" lang="en-US" altLang="ja-JP" sz="36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インデックスが</a:t>
            </a:r>
            <a:endParaRPr kumimoji="1" lang="en-US" altLang="ja-JP" sz="36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分からぬ</a:t>
            </a:r>
            <a:r>
              <a:rPr kumimoji="1" lang="en-US" altLang="ja-JP" sz="3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…</a:t>
            </a:r>
            <a:endParaRPr kumimoji="1" lang="ja-JP" altLang="en-US" sz="36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63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51A97C-5FD6-BB43-8C9C-0802ACC4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Cosmos DB </a:t>
            </a:r>
            <a:r>
              <a:rPr kumimoji="1" lang="ja-JP" altLang="en-US"/>
              <a:t>のインデックスってなんぞや？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6F30E6-0B37-5F47-B403-9DEE8A93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インデックス</a:t>
            </a:r>
            <a:r>
              <a:rPr kumimoji="1" lang="en-US" altLang="ja-JP"/>
              <a:t>=</a:t>
            </a:r>
            <a:r>
              <a:rPr kumimoji="1" lang="ja-JP" altLang="en-US"/>
              <a:t>アイテムをツリー表現に変換した際の各ノード</a:t>
            </a:r>
            <a:endParaRPr kumimoji="1" lang="en-US" altLang="ja-JP"/>
          </a:p>
          <a:p>
            <a:r>
              <a:rPr kumimoji="1" lang="ja-JP" altLang="en-US"/>
              <a:t>コンテナー内の全アイテムの全プロパティ</a:t>
            </a:r>
            <a:r>
              <a:rPr kumimoji="1" lang="en-US" altLang="ja-JP"/>
              <a:t>(</a:t>
            </a:r>
            <a:r>
              <a:rPr kumimoji="1" lang="ja-JP" altLang="en-US"/>
              <a:t>要素</a:t>
            </a:r>
            <a:r>
              <a:rPr kumimoji="1" lang="en-US" altLang="ja-JP"/>
              <a:t>)</a:t>
            </a:r>
            <a:r>
              <a:rPr kumimoji="1" lang="ja-JP" altLang="en-US"/>
              <a:t>に作られる</a:t>
            </a:r>
            <a:endParaRPr kumimoji="1" lang="en-US" altLang="ja-JP"/>
          </a:p>
          <a:p>
            <a:r>
              <a:rPr kumimoji="1" lang="en-US" altLang="ja-JP"/>
              <a:t>RDB </a:t>
            </a:r>
            <a:r>
              <a:rPr kumimoji="1" lang="ja-JP" altLang="en-US"/>
              <a:t>とは少し扱いが違う</a:t>
            </a:r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参考情報</a:t>
            </a:r>
            <a:endParaRPr lang="en-US" altLang="ja-JP"/>
          </a:p>
          <a:p>
            <a:pPr lvl="1"/>
            <a:r>
              <a:rPr lang="en-US" altLang="ja-JP">
                <a:hlinkClick r:id="rId2"/>
              </a:rPr>
              <a:t>https://docs.microsoft.com/ja-jp/azure/cosmos-db/index-overview</a:t>
            </a:r>
            <a:endParaRPr lang="en-US" altLang="ja-JP"/>
          </a:p>
          <a:p>
            <a:pPr lvl="1"/>
            <a:r>
              <a:rPr lang="en-US" altLang="ja-JP">
                <a:hlinkClick r:id="rId3"/>
              </a:rPr>
              <a:t>https://docs.microsoft.com/ja-jp/azure/cosmos-db/index-policy</a:t>
            </a:r>
            <a:endParaRPr lang="ja-JP" altLang="en-US"/>
          </a:p>
        </p:txBody>
      </p:sp>
      <p:pic>
        <p:nvPicPr>
          <p:cNvPr id="5122" name="Picture 2" descr="ツリーとして表現された前の項目">
            <a:extLst>
              <a:ext uri="{FF2B5EF4-FFF2-40B4-BE49-F238E27FC236}">
                <a16:creationId xmlns:a16="http://schemas.microsoft.com/office/drawing/2014/main" id="{160704EB-4484-614A-AC71-1272E662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39702"/>
            <a:ext cx="4248472" cy="167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6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947F84D-417D-8943-8AD9-FD0AB39A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216"/>
            <a:ext cx="8676456" cy="857250"/>
          </a:xfrm>
        </p:spPr>
        <p:txBody>
          <a:bodyPr/>
          <a:lstStyle/>
          <a:p>
            <a:r>
              <a:rPr lang="ja-JP" altLang="en-US">
                <a:ln w="6350">
                  <a:solidFill>
                    <a:schemeClr val="tx1"/>
                  </a:solidFill>
                </a:ln>
                <a:solidFill>
                  <a:srgbClr val="FFFC00"/>
                </a:solidFill>
              </a:rPr>
              <a:t>あれ、僕が知りたいポイントがないという方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D73868F-4FA2-F844-B4A3-106C6F19FCAA}"/>
              </a:ext>
            </a:extLst>
          </p:cNvPr>
          <p:cNvGrpSpPr/>
          <p:nvPr/>
        </p:nvGrpSpPr>
        <p:grpSpPr>
          <a:xfrm>
            <a:off x="611560" y="1275606"/>
            <a:ext cx="2664296" cy="2664296"/>
            <a:chOff x="527870" y="1551956"/>
            <a:chExt cx="2664296" cy="2664296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611548B-32C6-DC49-9A63-D2924041F811}"/>
                </a:ext>
              </a:extLst>
            </p:cNvPr>
            <p:cNvSpPr/>
            <p:nvPr/>
          </p:nvSpPr>
          <p:spPr>
            <a:xfrm>
              <a:off x="527870" y="1551956"/>
              <a:ext cx="2664296" cy="2664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 descr="[質問募集] Azure Cosmos DB 勉強会 #5">
              <a:extLst>
                <a:ext uri="{FF2B5EF4-FFF2-40B4-BE49-F238E27FC236}">
                  <a16:creationId xmlns:a16="http://schemas.microsoft.com/office/drawing/2014/main" id="{D23913EC-1677-F148-8E60-D8FB45D6D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851670"/>
              <a:ext cx="2064869" cy="206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86C106-493C-CF4C-892C-F9DE9B95CCE1}"/>
              </a:ext>
            </a:extLst>
          </p:cNvPr>
          <p:cNvSpPr txBox="1"/>
          <p:nvPr/>
        </p:nvSpPr>
        <p:spPr>
          <a:xfrm>
            <a:off x="3575570" y="127560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https://</a:t>
            </a:r>
            <a:r>
              <a:rPr kumimoji="1" lang="en-US" altLang="ja-JP" err="1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bit.ly</a:t>
            </a:r>
            <a:r>
              <a:rPr kumimoji="1" lang="en-US" altLang="ja-JP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/</a:t>
            </a:r>
            <a:r>
              <a:rPr kumimoji="1" lang="en-US" altLang="ja-JP" err="1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jcdug-qna</a:t>
            </a:r>
            <a:endParaRPr kumimoji="1" lang="ja-JP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6791B7B-32B2-304C-8D83-2298516A7B25}"/>
              </a:ext>
            </a:extLst>
          </p:cNvPr>
          <p:cNvSpPr/>
          <p:nvPr/>
        </p:nvSpPr>
        <p:spPr>
          <a:xfrm>
            <a:off x="5004048" y="1891426"/>
            <a:ext cx="3672408" cy="2408516"/>
          </a:xfrm>
          <a:prstGeom prst="wedgeRoundRectCallout">
            <a:avLst>
              <a:gd name="adj1" fmla="val -54185"/>
              <a:gd name="adj2" fmla="val 115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Cosmos DB </a:t>
            </a:r>
            <a:r>
              <a:rPr kumimoji="1" lang="ja-JP" altLang="en-US" sz="2800" b="1"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endParaRPr kumimoji="1" lang="en-US" altLang="ja-JP" sz="2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ja-JP" altLang="en-US" sz="2800" b="1">
                <a:latin typeface="Meiryo UI" panose="020B0604030504040204" pitchFamily="34" charset="-128"/>
                <a:ea typeface="Meiryo UI" panose="020B0604030504040204" pitchFamily="34" charset="-128"/>
              </a:rPr>
              <a:t>勉強会などで</a:t>
            </a:r>
            <a:endParaRPr kumimoji="1" lang="en-US" altLang="ja-JP" sz="2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ja-JP" altLang="en-US" sz="2800" b="1">
                <a:latin typeface="Meiryo UI" panose="020B0604030504040204" pitchFamily="34" charset="-128"/>
                <a:ea typeface="Meiryo UI" panose="020B0604030504040204" pitchFamily="34" charset="-128"/>
              </a:rPr>
              <a:t>解説します</a:t>
            </a:r>
            <a:endParaRPr kumimoji="1" lang="en-US" altLang="ja-JP" sz="2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場合によっては取り上げない可能性もあります</a:t>
            </a:r>
            <a:endParaRPr kumimoji="1" lang="en-US" altLang="ja-JP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4100" name="Picture 4" descr="勉強好きな学生のイラスト（男子）">
            <a:extLst>
              <a:ext uri="{FF2B5EF4-FFF2-40B4-BE49-F238E27FC236}">
                <a16:creationId xmlns:a16="http://schemas.microsoft.com/office/drawing/2014/main" id="{A9B1D931-8B4E-BE46-A15A-EDA1DD00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891532"/>
            <a:ext cx="1734015" cy="225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5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万歳をして喜ぶ人のイラスト（男性）">
            <a:extLst>
              <a:ext uri="{FF2B5EF4-FFF2-40B4-BE49-F238E27FC236}">
                <a16:creationId xmlns:a16="http://schemas.microsoft.com/office/drawing/2014/main" id="{23565804-A551-BC49-953C-2E257590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23678"/>
            <a:ext cx="3116064" cy="311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C8EA73C4-065E-DB4B-A0E1-7DAD675B7389}"/>
              </a:ext>
            </a:extLst>
          </p:cNvPr>
          <p:cNvSpPr/>
          <p:nvPr/>
        </p:nvSpPr>
        <p:spPr>
          <a:xfrm>
            <a:off x="3439592" y="339502"/>
            <a:ext cx="5256584" cy="2952328"/>
          </a:xfrm>
          <a:prstGeom prst="wedgeRoundRectCallout">
            <a:avLst>
              <a:gd name="adj1" fmla="val -53047"/>
              <a:gd name="adj2" fmla="val 3305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この３つがざっくり理解できたら、もうあなたは</a:t>
            </a:r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kumimoji="1"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en-US" altLang="ja-JP" sz="3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Cosmos DB</a:t>
            </a:r>
            <a:r>
              <a:rPr kumimoji="1" lang="en-US" altLang="ja-JP" sz="3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1" lang="ja-JP" altLang="en-US" sz="3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を</a:t>
            </a:r>
            <a:endParaRPr kumimoji="1" lang="en-US" altLang="ja-JP" sz="3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ja-JP" altLang="en-US" sz="3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使い始めるスタートラインに</a:t>
            </a:r>
            <a:endParaRPr kumimoji="1" lang="en-US" altLang="ja-JP" sz="3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ja-JP" altLang="en-US" sz="3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立っている！</a:t>
            </a:r>
            <a:endParaRPr kumimoji="1" lang="en-US" altLang="ja-JP" sz="3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ja-JP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（と思います）</a:t>
            </a:r>
            <a:endParaRPr kumimoji="1" lang="en-US" altLang="ja-JP" sz="3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966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旅日記のマーク「まとめ」">
            <a:extLst>
              <a:ext uri="{FF2B5EF4-FFF2-40B4-BE49-F238E27FC236}">
                <a16:creationId xmlns:a16="http://schemas.microsoft.com/office/drawing/2014/main" id="{0F4A457F-5BEE-C549-9AE7-F53A2581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99" y="1220609"/>
            <a:ext cx="3217001" cy="270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57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応援している人のイラスト（男性）">
            <a:extLst>
              <a:ext uri="{FF2B5EF4-FFF2-40B4-BE49-F238E27FC236}">
                <a16:creationId xmlns:a16="http://schemas.microsoft.com/office/drawing/2014/main" id="{81F5E6C4-9CE9-2640-A333-ECC087399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57175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2407DAC5-28E6-FD46-B7AB-88491805C45B}"/>
              </a:ext>
            </a:extLst>
          </p:cNvPr>
          <p:cNvSpPr/>
          <p:nvPr/>
        </p:nvSpPr>
        <p:spPr>
          <a:xfrm>
            <a:off x="611560" y="1059582"/>
            <a:ext cx="5400600" cy="3384376"/>
          </a:xfrm>
          <a:prstGeom prst="wedgeRoundRectCallout">
            <a:avLst>
              <a:gd name="adj1" fmla="val 59226"/>
              <a:gd name="adj2" fmla="val 3464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latin typeface="Meiryo UI" panose="020B0604030504040204" pitchFamily="34" charset="-128"/>
                <a:ea typeface="Meiryo UI" panose="020B0604030504040204" pitchFamily="34" charset="-128"/>
              </a:rPr>
              <a:t>みなさーん！！！</a:t>
            </a:r>
            <a:endParaRPr kumimoji="1" lang="en-US" altLang="ja-JP" sz="3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kumimoji="1" lang="en-US" altLang="ja-JP" sz="1600" b="1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en-US" altLang="ja-JP" sz="4800" b="1">
                <a:latin typeface="Meiryo UI" panose="020B0604030504040204" pitchFamily="34" charset="-128"/>
                <a:ea typeface="Meiryo UI" panose="020B0604030504040204" pitchFamily="34" charset="-128"/>
              </a:rPr>
              <a:t>Cosmos DB</a:t>
            </a:r>
          </a:p>
          <a:p>
            <a:pPr algn="ctr"/>
            <a:endParaRPr kumimoji="1" lang="en-US" altLang="ja-JP" sz="1600" b="1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ja-JP" altLang="en-US" sz="3200">
                <a:latin typeface="Meiryo UI" panose="020B0604030504040204" pitchFamily="34" charset="-128"/>
                <a:ea typeface="Meiryo UI" panose="020B0604030504040204" pitchFamily="34" charset="-128"/>
              </a:rPr>
              <a:t>使ってますかー？？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AC6990E-369A-484F-A30F-69C6B3A9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いきなりですが・・・</a:t>
            </a:r>
          </a:p>
        </p:txBody>
      </p:sp>
    </p:spTree>
    <p:extLst>
      <p:ext uri="{BB962C8B-B14F-4D97-AF65-F5344CB8AC3E}">
        <p14:creationId xmlns:p14="http://schemas.microsoft.com/office/powerpoint/2010/main" val="3384451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E1ADBA-2BC1-0949-BB2C-FEC72202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B4F223-9521-3D44-BC52-D8CFFF5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今年は</a:t>
            </a:r>
            <a:r>
              <a:rPr kumimoji="1" lang="en-US" altLang="ja-JP" dirty="0"/>
              <a:t> Cosmos DB </a:t>
            </a:r>
            <a:r>
              <a:rPr kumimoji="1" lang="ja-JP" altLang="en-US" dirty="0"/>
              <a:t>のアップデートがアツい</a:t>
            </a:r>
            <a:r>
              <a:rPr kumimoji="1" lang="en-US" altLang="ja-JP" dirty="0"/>
              <a:t> 1 </a:t>
            </a:r>
            <a:r>
              <a:rPr kumimoji="1" lang="ja-JP" altLang="en-US" dirty="0"/>
              <a:t>年でした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Free Tier / Serverless / </a:t>
            </a:r>
            <a:r>
              <a:rPr kumimoji="1" lang="ja-JP" altLang="en-US" dirty="0"/>
              <a:t>オートスケール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Azure Synapse Link / </a:t>
            </a:r>
            <a:r>
              <a:rPr kumimoji="1" lang="ja-JP" altLang="en-US" dirty="0"/>
              <a:t>分析ストア</a:t>
            </a:r>
            <a:r>
              <a:rPr kumimoji="1" lang="en-US" altLang="ja-JP" dirty="0"/>
              <a:t> / C# Notebooks</a:t>
            </a:r>
          </a:p>
          <a:p>
            <a:pPr lvl="1"/>
            <a:r>
              <a:rPr kumimoji="1" lang="en-US" altLang="ja-JP" dirty="0"/>
              <a:t>SDK </a:t>
            </a:r>
            <a:r>
              <a:rPr kumimoji="1" lang="ja-JP" altLang="en-US" dirty="0"/>
              <a:t>のメジャーバージョンアップ</a:t>
            </a:r>
            <a:r>
              <a:rPr kumimoji="1" lang="en-US" altLang="ja-JP" dirty="0"/>
              <a:t> (Java </a:t>
            </a:r>
            <a:r>
              <a:rPr kumimoji="1" lang="ja-JP" altLang="en-US" dirty="0"/>
              <a:t>とか</a:t>
            </a:r>
            <a:r>
              <a:rPr kumimoji="1" lang="en-US" altLang="ja-JP" dirty="0"/>
              <a:t> Python </a:t>
            </a:r>
            <a:r>
              <a:rPr kumimoji="1" lang="ja-JP" altLang="en-US" dirty="0"/>
              <a:t>とか</a:t>
            </a:r>
            <a:r>
              <a:rPr kumimoji="1" lang="en-US" altLang="ja-JP" dirty="0"/>
              <a:t>)</a:t>
            </a:r>
          </a:p>
          <a:p>
            <a:pPr lvl="1"/>
            <a:r>
              <a:rPr kumimoji="1" lang="ja-JP" altLang="en-US" dirty="0"/>
              <a:t>変更フィードのプルモデル</a:t>
            </a:r>
            <a:r>
              <a:rPr kumimoji="1" lang="en-US" altLang="ja-JP" dirty="0"/>
              <a:t> / Azure Private Link  etc.</a:t>
            </a:r>
          </a:p>
          <a:p>
            <a:r>
              <a:rPr kumimoji="1" lang="ja-JP" altLang="en-US" dirty="0"/>
              <a:t>来年もアツいアップデートが待っている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はず</a:t>
            </a:r>
            <a:r>
              <a:rPr kumimoji="1" lang="en-US" altLang="ja-JP" dirty="0"/>
              <a:t>)</a:t>
            </a:r>
          </a:p>
          <a:p>
            <a:pPr lvl="1"/>
            <a:r>
              <a:rPr kumimoji="1" lang="en-US" altLang="ja-JP" dirty="0"/>
              <a:t>PITR / </a:t>
            </a:r>
            <a:r>
              <a:rPr kumimoji="1" lang="ja-JP" altLang="en-US" dirty="0"/>
              <a:t>変更フィードの削除対応</a:t>
            </a:r>
            <a:r>
              <a:rPr kumimoji="1" lang="en-US" altLang="ja-JP" dirty="0"/>
              <a:t>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etc.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F7341BF-905B-2647-889C-F61845871AC5}"/>
              </a:ext>
            </a:extLst>
          </p:cNvPr>
          <p:cNvSpPr/>
          <p:nvPr/>
        </p:nvSpPr>
        <p:spPr>
          <a:xfrm>
            <a:off x="395536" y="3975394"/>
            <a:ext cx="8352928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Cosmos DB </a:t>
            </a:r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をまだ触っていないという方は</a:t>
            </a:r>
            <a:endParaRPr kumimoji="1" lang="en-US" altLang="ja-JP" sz="24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是非この機会に触ってみよう</a:t>
            </a:r>
            <a:endParaRPr kumimoji="1" lang="en-US" altLang="ja-JP" sz="24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  <p:pic>
        <p:nvPicPr>
          <p:cNvPr id="1026" name="Picture 2" descr="応援団のイラスト（女性・赤）">
            <a:extLst>
              <a:ext uri="{FF2B5EF4-FFF2-40B4-BE49-F238E27FC236}">
                <a16:creationId xmlns:a16="http://schemas.microsoft.com/office/drawing/2014/main" id="{0EE1BC96-506F-BD40-82BD-2FEE07C08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93" y="1995686"/>
            <a:ext cx="2078604" cy="21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2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36D3873-A5FE-0543-A123-3BCC586DB66A}"/>
              </a:ext>
            </a:extLst>
          </p:cNvPr>
          <p:cNvSpPr txBox="1"/>
          <p:nvPr/>
        </p:nvSpPr>
        <p:spPr>
          <a:xfrm>
            <a:off x="1475656" y="2063918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ln w="6350">
                  <a:solidFill>
                    <a:sysClr val="windowText" lastClr="000000"/>
                  </a:solidFill>
                </a:ln>
                <a:solidFill>
                  <a:srgbClr val="FFFC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Thank you !!</a:t>
            </a:r>
            <a:endParaRPr kumimoji="1" lang="ja-JP" altLang="en-US" sz="6000" b="1" dirty="0">
              <a:ln w="6350">
                <a:solidFill>
                  <a:sysClr val="windowText" lastClr="000000"/>
                </a:solidFill>
              </a:ln>
              <a:solidFill>
                <a:srgbClr val="FFFC00"/>
              </a:solidFill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70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D5902E-2195-7E44-8BCC-99205933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n w="6350">
                  <a:solidFill>
                    <a:sysClr val="windowText" lastClr="000000"/>
                  </a:solidFill>
                </a:ln>
                <a:solidFill>
                  <a:srgbClr val="FFFC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答えのパターンはだいたい３つ（笑）</a:t>
            </a:r>
          </a:p>
        </p:txBody>
      </p:sp>
      <p:pic>
        <p:nvPicPr>
          <p:cNvPr id="1026" name="Picture 2" descr="自慢話をする人のイラスト（男性）">
            <a:extLst>
              <a:ext uri="{FF2B5EF4-FFF2-40B4-BE49-F238E27FC236}">
                <a16:creationId xmlns:a16="http://schemas.microsoft.com/office/drawing/2014/main" id="{41022B78-EF0B-5145-BF5B-4ED0197F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84466"/>
            <a:ext cx="1863080" cy="1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特攻隊員のイラスト">
            <a:extLst>
              <a:ext uri="{FF2B5EF4-FFF2-40B4-BE49-F238E27FC236}">
                <a16:creationId xmlns:a16="http://schemas.microsoft.com/office/drawing/2014/main" id="{02E765AB-89B7-0948-BD11-89533A4E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75806"/>
            <a:ext cx="1719064" cy="171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勉強が不調な人のイラスト（男性）">
            <a:extLst>
              <a:ext uri="{FF2B5EF4-FFF2-40B4-BE49-F238E27FC236}">
                <a16:creationId xmlns:a16="http://schemas.microsoft.com/office/drawing/2014/main" id="{AE09FDE0-6200-7B48-BBD8-CD20CB61C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92" y="1640210"/>
            <a:ext cx="1863080" cy="1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0B130076-B2E2-2541-B945-C8B4C511103C}"/>
              </a:ext>
            </a:extLst>
          </p:cNvPr>
          <p:cNvSpPr/>
          <p:nvPr/>
        </p:nvSpPr>
        <p:spPr>
          <a:xfrm>
            <a:off x="2267744" y="987574"/>
            <a:ext cx="2376264" cy="1008112"/>
          </a:xfrm>
          <a:prstGeom prst="wedgeRoundRectCallout">
            <a:avLst>
              <a:gd name="adj1" fmla="val -56701"/>
              <a:gd name="adj2" fmla="val -1084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むっちゃ使ってますよ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3C74FA5E-51BD-4C48-B565-2DBF87F48A0A}"/>
              </a:ext>
            </a:extLst>
          </p:cNvPr>
          <p:cNvSpPr/>
          <p:nvPr/>
        </p:nvSpPr>
        <p:spPr>
          <a:xfrm>
            <a:off x="3455876" y="2355726"/>
            <a:ext cx="3096344" cy="1008112"/>
          </a:xfrm>
          <a:prstGeom prst="wedgeRoundRectCallout">
            <a:avLst>
              <a:gd name="adj1" fmla="val 58873"/>
              <a:gd name="adj2" fmla="val -91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勉強し始めたけど難しい・・・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00C44290-7FB9-4643-99C2-4B28F88D536E}"/>
              </a:ext>
            </a:extLst>
          </p:cNvPr>
          <p:cNvSpPr/>
          <p:nvPr/>
        </p:nvSpPr>
        <p:spPr>
          <a:xfrm>
            <a:off x="2271960" y="3797824"/>
            <a:ext cx="3164136" cy="1008112"/>
          </a:xfrm>
          <a:prstGeom prst="wedgeRoundRectCallout">
            <a:avLst>
              <a:gd name="adj1" fmla="val -55925"/>
              <a:gd name="adj2" fmla="val 1210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NoSQL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興味あって</a:t>
            </a:r>
            <a:endParaRPr kumimoji="1"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これから使ってみようと思ってます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FB80E4-E1EA-8A4F-8F88-5BA70B2AF5B6}"/>
              </a:ext>
            </a:extLst>
          </p:cNvPr>
          <p:cNvSpPr txBox="1"/>
          <p:nvPr/>
        </p:nvSpPr>
        <p:spPr>
          <a:xfrm>
            <a:off x="6335688" y="4502482"/>
            <a:ext cx="280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※</a:t>
            </a:r>
            <a:r>
              <a:rPr kumimoji="1" lang="ja-JP" altLang="en-US" sz="1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他の意見は聞かなかったことにします</a:t>
            </a:r>
            <a:r>
              <a:rPr kumimoji="1" lang="en-US" altLang="ja-JP" sz="1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(</a:t>
            </a:r>
            <a:r>
              <a:rPr kumimoji="1" lang="ja-JP" altLang="en-US" sz="1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笑</a:t>
            </a:r>
            <a:r>
              <a:rPr kumimoji="1" lang="en-US" altLang="ja-JP" sz="16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)</a:t>
            </a:r>
            <a:endParaRPr kumimoji="1" lang="ja-JP" altLang="en-US" sz="16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77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29208C-96C0-0F4D-8415-21B06C07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むっちゃ使ってる方へ</a:t>
            </a:r>
          </a:p>
        </p:txBody>
      </p:sp>
      <p:pic>
        <p:nvPicPr>
          <p:cNvPr id="2050" name="Picture 2" descr="「ダメ」のポーズをする人のイラスト（男性）">
            <a:extLst>
              <a:ext uri="{FF2B5EF4-FFF2-40B4-BE49-F238E27FC236}">
                <a16:creationId xmlns:a16="http://schemas.microsoft.com/office/drawing/2014/main" id="{221BF085-D60D-7649-A57F-6D42B6920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420" y="1347614"/>
            <a:ext cx="2583160" cy="25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9047E7-836B-3040-A980-2654008CCFE2}"/>
              </a:ext>
            </a:extLst>
          </p:cNvPr>
          <p:cNvSpPr txBox="1"/>
          <p:nvPr/>
        </p:nvSpPr>
        <p:spPr>
          <a:xfrm>
            <a:off x="791580" y="4227934"/>
            <a:ext cx="75608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今日は特にむずかしい話はしません。</a:t>
            </a:r>
          </a:p>
        </p:txBody>
      </p:sp>
    </p:spTree>
    <p:extLst>
      <p:ext uri="{BB962C8B-B14F-4D97-AF65-F5344CB8AC3E}">
        <p14:creationId xmlns:p14="http://schemas.microsoft.com/office/powerpoint/2010/main" val="367015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BAD596-9345-C44C-9E21-4E76E38C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勉強し始めたけど難しい・・・という方</a:t>
            </a:r>
          </a:p>
        </p:txBody>
      </p:sp>
      <p:pic>
        <p:nvPicPr>
          <p:cNvPr id="3076" name="Picture 4" descr="必死に祈る人のイラスト（男性）">
            <a:extLst>
              <a:ext uri="{FF2B5EF4-FFF2-40B4-BE49-F238E27FC236}">
                <a16:creationId xmlns:a16="http://schemas.microsoft.com/office/drawing/2014/main" id="{260F57C8-ABEC-0045-AD41-6398B5118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08" y="1172158"/>
            <a:ext cx="2799184" cy="279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9CCF73-3CBB-405B-9D38-DC2B5CAC190B}"/>
              </a:ext>
            </a:extLst>
          </p:cNvPr>
          <p:cNvSpPr txBox="1"/>
          <p:nvPr/>
        </p:nvSpPr>
        <p:spPr>
          <a:xfrm>
            <a:off x="448634" y="4259034"/>
            <a:ext cx="82467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今日の話が少しでもタメになればいいな</a:t>
            </a:r>
            <a:r>
              <a:rPr kumimoji="1" lang="en-US" altLang="ja-JP" sz="3200" dirty="0">
                <a:solidFill>
                  <a:srgbClr val="FF00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…</a:t>
            </a:r>
            <a:endParaRPr kumimoji="1" lang="ja-JP" altLang="en-US" sz="3200" dirty="0">
              <a:solidFill>
                <a:srgbClr val="FF0000"/>
              </a:solidFill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82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BAD596-9345-C44C-9E21-4E76E38C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これから使おうと思っている方</a:t>
            </a:r>
          </a:p>
        </p:txBody>
      </p:sp>
      <p:pic>
        <p:nvPicPr>
          <p:cNvPr id="3074" name="Picture 2" descr="野球を応援する男性のイラスト（オレンジ）">
            <a:extLst>
              <a:ext uri="{FF2B5EF4-FFF2-40B4-BE49-F238E27FC236}">
                <a16:creationId xmlns:a16="http://schemas.microsoft.com/office/drawing/2014/main" id="{0C3E3171-27EC-3B47-827A-1860CF3E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08" y="987574"/>
            <a:ext cx="2900784" cy="295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DC95BB-DA86-1F43-A7B6-B9D5BC2AB4E4}"/>
              </a:ext>
            </a:extLst>
          </p:cNvPr>
          <p:cNvSpPr txBox="1"/>
          <p:nvPr/>
        </p:nvSpPr>
        <p:spPr>
          <a:xfrm>
            <a:off x="791580" y="4227934"/>
            <a:ext cx="75608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一緒に勉強がんばろう！</a:t>
            </a:r>
          </a:p>
        </p:txBody>
      </p:sp>
    </p:spTree>
    <p:extLst>
      <p:ext uri="{BB962C8B-B14F-4D97-AF65-F5344CB8AC3E}">
        <p14:creationId xmlns:p14="http://schemas.microsoft.com/office/powerpoint/2010/main" val="253930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3C4CC69-D8FA-CC4A-85F3-049E8E63DE2B}"/>
              </a:ext>
            </a:extLst>
          </p:cNvPr>
          <p:cNvSpPr txBox="1"/>
          <p:nvPr/>
        </p:nvSpPr>
        <p:spPr>
          <a:xfrm>
            <a:off x="539552" y="863590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ところで</a:t>
            </a:r>
            <a:r>
              <a:rPr kumimoji="1" lang="en-US" altLang="ja-JP" sz="32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…</a:t>
            </a:r>
          </a:p>
          <a:p>
            <a:pPr algn="ctr"/>
            <a:endParaRPr kumimoji="1" lang="en-US" altLang="ja-JP" sz="32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sz="32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今年は</a:t>
            </a:r>
            <a:r>
              <a:rPr kumimoji="1" lang="en-US" altLang="ja-JP" sz="32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 </a:t>
            </a:r>
            <a:r>
              <a:rPr kumimoji="1" lang="en-US" altLang="ja-JP" sz="4000" dirty="0">
                <a:solidFill>
                  <a:srgbClr val="FF00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Cosmos DB</a:t>
            </a:r>
            <a:r>
              <a:rPr kumimoji="1" lang="en-US" altLang="ja-JP" sz="32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 </a:t>
            </a:r>
            <a:r>
              <a:rPr kumimoji="1" lang="ja-JP" altLang="en-US" sz="32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は</a:t>
            </a:r>
            <a:endParaRPr kumimoji="1" lang="en-US" altLang="ja-JP" sz="32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sz="32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たくさんの</a:t>
            </a:r>
            <a:r>
              <a:rPr kumimoji="1" lang="ja-JP" altLang="en-US" sz="4400" dirty="0">
                <a:solidFill>
                  <a:srgbClr val="FF00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アップデート</a:t>
            </a:r>
            <a:r>
              <a:rPr kumimoji="1" lang="ja-JP" altLang="en-US" sz="32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があって</a:t>
            </a:r>
            <a:endParaRPr kumimoji="1" lang="en-US" altLang="ja-JP" sz="32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endParaRPr kumimoji="1" lang="en-US" altLang="ja-JP" sz="32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sz="3600" dirty="0">
                <a:solidFill>
                  <a:srgbClr val="FF00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アツい１年</a:t>
            </a:r>
            <a:r>
              <a:rPr kumimoji="1" lang="ja-JP" altLang="en-US" sz="32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だった！（気がする）</a:t>
            </a:r>
          </a:p>
        </p:txBody>
      </p:sp>
    </p:spTree>
    <p:extLst>
      <p:ext uri="{BB962C8B-B14F-4D97-AF65-F5344CB8AC3E}">
        <p14:creationId xmlns:p14="http://schemas.microsoft.com/office/powerpoint/2010/main" val="206246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37189B-1F39-4E49-912D-317359234E0A}"/>
              </a:ext>
            </a:extLst>
          </p:cNvPr>
          <p:cNvSpPr txBox="1"/>
          <p:nvPr/>
        </p:nvSpPr>
        <p:spPr>
          <a:xfrm>
            <a:off x="539552" y="709208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Free Tier</a:t>
            </a:r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（無償枠）</a:t>
            </a:r>
            <a:endParaRPr kumimoji="1" lang="en-US" altLang="ja-JP" sz="24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サーバレス</a:t>
            </a:r>
            <a:endParaRPr kumimoji="1" lang="en-US" altLang="ja-JP" sz="24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Azure Synapse 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PITR</a:t>
            </a:r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（ポイントインタイムリストア）</a:t>
            </a:r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※</a:t>
            </a:r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まだ発表のみ</a:t>
            </a:r>
            <a:endParaRPr kumimoji="1" lang="en-US" altLang="ja-JP" sz="24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変更フィードの削除取得　</a:t>
            </a:r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※</a:t>
            </a:r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まだ発表のみ</a:t>
            </a:r>
            <a:endParaRPr kumimoji="1" lang="en-US" altLang="ja-JP" sz="24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C# 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オートスケールが</a:t>
            </a:r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 GA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Java SDK / Python SDK </a:t>
            </a:r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がメジャー</a:t>
            </a:r>
            <a:r>
              <a:rPr kumimoji="1" lang="en-US" altLang="ja-JP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 Ver. UP</a:t>
            </a:r>
          </a:p>
          <a:p>
            <a:r>
              <a:rPr kumimoji="1" lang="ja-JP" altLang="en-US" sz="2400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　　・・・</a:t>
            </a:r>
            <a:endParaRPr kumimoji="1" lang="en-US" altLang="ja-JP" sz="2400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  <p:pic>
        <p:nvPicPr>
          <p:cNvPr id="2050" name="Picture 2" descr="勉強している動物のイラスト「クマ」">
            <a:extLst>
              <a:ext uri="{FF2B5EF4-FFF2-40B4-BE49-F238E27FC236}">
                <a16:creationId xmlns:a16="http://schemas.microsoft.com/office/drawing/2014/main" id="{A4CAA8D4-16CF-A342-BB31-DDC9160FD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07" y="2984078"/>
            <a:ext cx="1689833" cy="203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C172E31-FEB9-A945-9507-F246C9140625}"/>
              </a:ext>
            </a:extLst>
          </p:cNvPr>
          <p:cNvSpPr/>
          <p:nvPr/>
        </p:nvSpPr>
        <p:spPr>
          <a:xfrm>
            <a:off x="3275856" y="3867894"/>
            <a:ext cx="4032448" cy="11521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気になっている</a:t>
            </a:r>
            <a:r>
              <a:rPr kumimoji="1" lang="en-US" altLang="ja-JP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 or </a:t>
            </a:r>
            <a:r>
              <a:rPr kumimoji="1" lang="ja-JP" altLang="en-US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勉強しよう</a:t>
            </a:r>
            <a:endParaRPr kumimoji="1" lang="en-US" altLang="ja-JP" b="1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endParaRPr kumimoji="1" lang="en-US" altLang="ja-JP" b="1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  <a:p>
            <a:pPr algn="ctr"/>
            <a:r>
              <a:rPr kumimoji="1" lang="ja-JP" altLang="en-US" b="1" dirty="0">
                <a:latin typeface="07LightNovelPOP" panose="02000800000000000000" pitchFamily="2" charset="-128"/>
                <a:ea typeface="07LightNovelPOP" panose="02000800000000000000" pitchFamily="2" charset="-128"/>
              </a:rPr>
              <a:t>と思っている人も多いはず・・・</a:t>
            </a:r>
            <a:endParaRPr kumimoji="1" lang="en-US" altLang="ja-JP" b="1" dirty="0">
              <a:latin typeface="07LightNovelPOP" panose="02000800000000000000" pitchFamily="2" charset="-128"/>
              <a:ea typeface="07LightNovelPOP" panose="020008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64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1DE30-7527-FB47-8229-818E43D7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ただ勉強し始めるとこうなる</a:t>
            </a:r>
            <a:r>
              <a:rPr kumimoji="1" lang="en-US" altLang="ja-JP"/>
              <a:t> </a:t>
            </a:r>
            <a:r>
              <a:rPr kumimoji="1" lang="en-US" altLang="ja-JP" sz="1600"/>
              <a:t>※</a:t>
            </a:r>
            <a:r>
              <a:rPr kumimoji="1" lang="ja-JP" altLang="en-US" sz="1600"/>
              <a:t>実話</a:t>
            </a:r>
            <a:endParaRPr kumimoji="1" lang="ja-JP" altLang="en-US"/>
          </a:p>
        </p:txBody>
      </p:sp>
      <p:pic>
        <p:nvPicPr>
          <p:cNvPr id="3074" name="Picture 2" descr="めまいを起こしている人のイラスト">
            <a:extLst>
              <a:ext uri="{FF2B5EF4-FFF2-40B4-BE49-F238E27FC236}">
                <a16:creationId xmlns:a16="http://schemas.microsoft.com/office/drawing/2014/main" id="{ECF30F32-C271-9148-94CE-9197F0A6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55726"/>
            <a:ext cx="243824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睡眠中に猫に乗られる人のイラスト（男性）">
            <a:extLst>
              <a:ext uri="{FF2B5EF4-FFF2-40B4-BE49-F238E27FC236}">
                <a16:creationId xmlns:a16="http://schemas.microsoft.com/office/drawing/2014/main" id="{B9C27F0F-BCE6-C744-9033-6912EE93B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67694"/>
            <a:ext cx="2616809" cy="245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矢印 2">
            <a:extLst>
              <a:ext uri="{FF2B5EF4-FFF2-40B4-BE49-F238E27FC236}">
                <a16:creationId xmlns:a16="http://schemas.microsoft.com/office/drawing/2014/main" id="{23DE69CD-2D86-254B-9D9A-4B70FE4C538D}"/>
              </a:ext>
            </a:extLst>
          </p:cNvPr>
          <p:cNvSpPr/>
          <p:nvPr/>
        </p:nvSpPr>
        <p:spPr>
          <a:xfrm>
            <a:off x="3635896" y="3438339"/>
            <a:ext cx="1512168" cy="2880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E7EF3941-686F-8C45-8826-CCBBBDFFB580}"/>
              </a:ext>
            </a:extLst>
          </p:cNvPr>
          <p:cNvSpPr/>
          <p:nvPr/>
        </p:nvSpPr>
        <p:spPr>
          <a:xfrm>
            <a:off x="426528" y="987574"/>
            <a:ext cx="3096344" cy="1224136"/>
          </a:xfrm>
          <a:prstGeom prst="wedgeRoundRectCallout">
            <a:avLst>
              <a:gd name="adj1" fmla="val -9122"/>
              <a:gd name="adj2" fmla="val 629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用語とかアーキテクチャについて</a:t>
            </a:r>
            <a:endParaRPr kumimoji="1"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よくわからない</a:t>
            </a:r>
            <a:r>
              <a:rPr kumimoji="1"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CFD4D6-081D-F047-8F9C-257C4FBD9C2C}"/>
              </a:ext>
            </a:extLst>
          </p:cNvPr>
          <p:cNvSpPr txBox="1"/>
          <p:nvPr/>
        </p:nvSpPr>
        <p:spPr>
          <a:xfrm>
            <a:off x="5808396" y="44033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C00000"/>
                </a:solidFill>
                <a:latin typeface="07LightNovelPOP" panose="02000800000000000000" pitchFamily="2" charset="-128"/>
                <a:ea typeface="07LightNovelPOP" panose="02000800000000000000" pitchFamily="2" charset="-128"/>
              </a:rPr>
              <a:t>お布団直行</a:t>
            </a:r>
          </a:p>
        </p:txBody>
      </p:sp>
      <p:sp>
        <p:nvSpPr>
          <p:cNvPr id="5" name="雲形吹き出し 4">
            <a:extLst>
              <a:ext uri="{FF2B5EF4-FFF2-40B4-BE49-F238E27FC236}">
                <a16:creationId xmlns:a16="http://schemas.microsoft.com/office/drawing/2014/main" id="{A037978D-53A3-1546-ABB9-DFCE85F6F7AD}"/>
              </a:ext>
            </a:extLst>
          </p:cNvPr>
          <p:cNvSpPr/>
          <p:nvPr/>
        </p:nvSpPr>
        <p:spPr>
          <a:xfrm>
            <a:off x="6372200" y="771550"/>
            <a:ext cx="2448272" cy="1152128"/>
          </a:xfrm>
          <a:prstGeom prst="cloud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D7A4CB-1806-1444-B62F-59E986D43086}"/>
              </a:ext>
            </a:extLst>
          </p:cNvPr>
          <p:cNvSpPr txBox="1"/>
          <p:nvPr/>
        </p:nvSpPr>
        <p:spPr>
          <a:xfrm>
            <a:off x="6660232" y="116294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起きろにゃ</a:t>
            </a:r>
          </a:p>
        </p:txBody>
      </p:sp>
    </p:spTree>
    <p:extLst>
      <p:ext uri="{BB962C8B-B14F-4D97-AF65-F5344CB8AC3E}">
        <p14:creationId xmlns:p14="http://schemas.microsoft.com/office/powerpoint/2010/main" val="2120333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657</Words>
  <Application>Microsoft Macintosh PowerPoint</Application>
  <PresentationFormat>画面に合わせる (16:9)</PresentationFormat>
  <Paragraphs>112</Paragraphs>
  <Slides>21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07LightNovelPOP</vt:lpstr>
      <vt:lpstr>맑은 고딕</vt:lpstr>
      <vt:lpstr>Meiryo UI</vt:lpstr>
      <vt:lpstr>游ゴシック</vt:lpstr>
      <vt:lpstr>Arial</vt:lpstr>
      <vt:lpstr>Office Theme</vt:lpstr>
      <vt:lpstr>ここから始めましょう、イチからーー いいえ、Cosmos から！</vt:lpstr>
      <vt:lpstr>いきなりですが・・・</vt:lpstr>
      <vt:lpstr>答えのパターンはだいたい３つ（笑）</vt:lpstr>
      <vt:lpstr>むっちゃ使ってる方へ</vt:lpstr>
      <vt:lpstr>勉強し始めたけど難しい・・・という方</vt:lpstr>
      <vt:lpstr>これから使おうと思っている方</vt:lpstr>
      <vt:lpstr>PowerPoint プレゼンテーション</vt:lpstr>
      <vt:lpstr>PowerPoint プレゼンテーション</vt:lpstr>
      <vt:lpstr>ただ勉強し始めるとこうなる ※実話</vt:lpstr>
      <vt:lpstr>（そこで）今日お伝えすること</vt:lpstr>
      <vt:lpstr>あるあるポイント ①</vt:lpstr>
      <vt:lpstr>整合性レベルって何？</vt:lpstr>
      <vt:lpstr>あるあるポイント ②</vt:lpstr>
      <vt:lpstr>パーティションキーとは？</vt:lpstr>
      <vt:lpstr>あるあるポイント ③</vt:lpstr>
      <vt:lpstr>Cosmos DB のインデックスってなんぞや？</vt:lpstr>
      <vt:lpstr>あれ、僕が知りたいポイントがないという方</vt:lpstr>
      <vt:lpstr>PowerPoint プレゼンテーション</vt:lpstr>
      <vt:lpstr>PowerPoint プレゼンテーション</vt:lpstr>
      <vt:lpstr>まとめ</vt:lpstr>
      <vt:lpstr>PowerPoint プレゼンテーション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Microsoft Office User</cp:lastModifiedBy>
  <cp:revision>7</cp:revision>
  <dcterms:created xsi:type="dcterms:W3CDTF">2014-04-01T16:27:38Z</dcterms:created>
  <dcterms:modified xsi:type="dcterms:W3CDTF">2020-12-16T12:34:21Z</dcterms:modified>
</cp:coreProperties>
</file>